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legreya" pitchFamily="2" charset="0"/>
      <p:regular r:id="rId12"/>
    </p:embeddedFont>
    <p:embeddedFont>
      <p:font typeface="Alice" pitchFamily="2" charset="77"/>
      <p:regular r:id="rId13"/>
    </p:embeddedFont>
    <p:embeddedFont>
      <p:font typeface="Alice Bold" pitchFamily="2" charset="77"/>
      <p:regular r:id="rId14"/>
      <p:bold r:id="rId15"/>
    </p:embeddedFont>
    <p:embeddedFont>
      <p:font typeface="Calibri" panose="020F0502020204030204" pitchFamily="34" charset="0"/>
      <p:regular r:id="rId16"/>
      <p:bold r:id="rId17"/>
      <p:italic r:id="rId18"/>
      <p:boldItalic r:id="rId19"/>
    </p:embeddedFont>
    <p:embeddedFont>
      <p:font typeface="Now Bold" pitchFamily="2" charset="77"/>
      <p:regular r:id="rId20"/>
      <p:bold r:id="rId21"/>
    </p:embeddedFont>
    <p:embeddedFont>
      <p:font typeface="Now Bold Bold" pitchFamily="2" charset="77"/>
      <p:regular r:id="rId22"/>
      <p:bold r:id="rId23"/>
    </p:embeddedFont>
    <p:embeddedFont>
      <p:font typeface="Now Thin Bold" pitchFamily="2" charset="77"/>
      <p:regular r:id="rId24"/>
    </p:embeddedFont>
    <p:embeddedFont>
      <p:font typeface="Open Sans" panose="020B0606030504020204" pitchFamily="34" charset="0"/>
      <p:regular r:id="rId25"/>
      <p:bold r:id="rId26"/>
      <p:italic r:id="rId27"/>
      <p:bold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5" autoAdjust="0"/>
    <p:restoredTop sz="94597" autoAdjust="0"/>
  </p:normalViewPr>
  <p:slideViewPr>
    <p:cSldViewPr>
      <p:cViewPr varScale="1">
        <p:scale>
          <a:sx n="67" d="100"/>
          <a:sy n="67" d="100"/>
        </p:scale>
        <p:origin x="1000"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viewProps" Target="viewProps.xml"/></Relationships>
</file>

<file path=ppt/media/image1.png>
</file>

<file path=ppt/media/image10.png>
</file>

<file path=ppt/media/image11.png>
</file>

<file path=ppt/media/image12.jpeg>
</file>

<file path=ppt/media/image13.png>
</file>

<file path=ppt/media/image2.sv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2/19/24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2/19/24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2/19/24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2/19/24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hyperlink" Target="https://www.google.com/search?rlz=1C5GCEM_enIN978IN978&amp;sxsrf=APq-WBuqGC-Mpp4cn6rs6b-g8-0YUaARGg:1643808866053&amp;q=Marc+Randolph&amp;stick=H4sIAAAAAAAAAOPgE-LUz9U3MDQvSotX4tVP1zc0TM5LTjYtyI3XUs9OttJPKi3OzEstLoYz4vMLUosSSzLz86zS8kvzUlKLFrHy-iYWJSsEJeal5OcUZOxgZQQAoMeVAVgAAAA&amp;sa=X&amp;ved=2ahUKEwiEiaickeH1AhVDsFYBHcXNCpwQmxMoAnoECCgQB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306722" y="-547655"/>
            <a:ext cx="18594722" cy="11451515"/>
          </a:xfrm>
          <a:prstGeom prst="rect">
            <a:avLst/>
          </a:prstGeom>
          <a:solidFill>
            <a:srgbClr val="000000"/>
          </a:solidFill>
        </p:spPr>
      </p:sp>
      <p:sp>
        <p:nvSpPr>
          <p:cNvPr id="3" name="Freeform 3"/>
          <p:cNvSpPr/>
          <p:nvPr/>
        </p:nvSpPr>
        <p:spPr>
          <a:xfrm>
            <a:off x="12814224" y="2276855"/>
            <a:ext cx="3137674" cy="5733291"/>
          </a:xfrm>
          <a:custGeom>
            <a:avLst/>
            <a:gdLst/>
            <a:ahLst/>
            <a:cxnLst/>
            <a:rect l="l" t="t" r="r" b="b"/>
            <a:pathLst>
              <a:path w="3137674" h="5733291">
                <a:moveTo>
                  <a:pt x="0" y="0"/>
                </a:moveTo>
                <a:lnTo>
                  <a:pt x="3137673" y="0"/>
                </a:lnTo>
                <a:lnTo>
                  <a:pt x="3137673" y="5733290"/>
                </a:lnTo>
                <a:lnTo>
                  <a:pt x="0" y="57332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194621" y="2603851"/>
            <a:ext cx="6946198" cy="4945949"/>
          </a:xfrm>
          <a:prstGeom prst="rect">
            <a:avLst/>
          </a:prstGeom>
        </p:spPr>
        <p:txBody>
          <a:bodyPr lIns="0" tIns="0" rIns="0" bIns="0" rtlCol="0" anchor="t">
            <a:spAutoFit/>
          </a:bodyPr>
          <a:lstStyle/>
          <a:p>
            <a:pPr>
              <a:lnSpc>
                <a:spcPts val="9838"/>
              </a:lnSpc>
            </a:pPr>
            <a:r>
              <a:rPr lang="en-US" sz="7027" spc="702">
                <a:solidFill>
                  <a:srgbClr val="FFFFFF"/>
                </a:solidFill>
                <a:latin typeface="Now Bold Bold"/>
              </a:rPr>
              <a:t>NETFLIX’S </a:t>
            </a:r>
          </a:p>
          <a:p>
            <a:pPr>
              <a:lnSpc>
                <a:spcPts val="9838"/>
              </a:lnSpc>
            </a:pPr>
            <a:r>
              <a:rPr lang="en-US" sz="7027" spc="702">
                <a:solidFill>
                  <a:srgbClr val="FFFFFF"/>
                </a:solidFill>
                <a:latin typeface="Now Bold Bold"/>
              </a:rPr>
              <a:t>MARKET RESEARCH &amp;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2344665"/>
            <a:ext cx="18288000" cy="7942335"/>
          </a:xfrm>
          <a:prstGeom prst="rect">
            <a:avLst/>
          </a:prstGeom>
          <a:solidFill>
            <a:srgbClr val="000000"/>
          </a:solidFill>
        </p:spPr>
      </p:sp>
      <p:sp>
        <p:nvSpPr>
          <p:cNvPr id="3" name="TextBox 3"/>
          <p:cNvSpPr txBox="1"/>
          <p:nvPr/>
        </p:nvSpPr>
        <p:spPr>
          <a:xfrm>
            <a:off x="3571986" y="490651"/>
            <a:ext cx="11144027" cy="1193800"/>
          </a:xfrm>
          <a:prstGeom prst="rect">
            <a:avLst/>
          </a:prstGeom>
        </p:spPr>
        <p:txBody>
          <a:bodyPr wrap="square" lIns="0" tIns="0" rIns="0" bIns="0" rtlCol="0" anchor="t">
            <a:spAutoFit/>
          </a:bodyPr>
          <a:lstStyle/>
          <a:p>
            <a:pPr algn="ctr">
              <a:lnSpc>
                <a:spcPts val="9799"/>
              </a:lnSpc>
            </a:pPr>
            <a:r>
              <a:rPr lang="en-US" sz="6999" dirty="0">
                <a:solidFill>
                  <a:srgbClr val="000000"/>
                </a:solidFill>
                <a:latin typeface="Alice Bold"/>
              </a:rPr>
              <a:t>Insights and Conclusion</a:t>
            </a:r>
          </a:p>
        </p:txBody>
      </p:sp>
      <p:sp>
        <p:nvSpPr>
          <p:cNvPr id="4" name="TextBox 4"/>
          <p:cNvSpPr txBox="1"/>
          <p:nvPr/>
        </p:nvSpPr>
        <p:spPr>
          <a:xfrm>
            <a:off x="519883" y="2584002"/>
            <a:ext cx="17248235" cy="7004684"/>
          </a:xfrm>
          <a:prstGeom prst="rect">
            <a:avLst/>
          </a:prstGeom>
        </p:spPr>
        <p:txBody>
          <a:bodyPr lIns="0" tIns="0" rIns="0" bIns="0" rtlCol="0" anchor="t">
            <a:spAutoFit/>
          </a:bodyPr>
          <a:lstStyle/>
          <a:p>
            <a:pPr marL="777248" lvl="1" indent="-388624" algn="just">
              <a:lnSpc>
                <a:spcPts val="5040"/>
              </a:lnSpc>
              <a:buFont typeface="Arial"/>
              <a:buChar char="•"/>
            </a:pPr>
            <a:r>
              <a:rPr lang="en-US" sz="3600">
                <a:solidFill>
                  <a:srgbClr val="FFFFFF"/>
                </a:solidFill>
                <a:latin typeface="Alice"/>
              </a:rPr>
              <a:t>Netflix evolved significantly from a mail-based rental service to the world's largest streaming platform with 221.8 million subscribers by December 31, 2021.</a:t>
            </a:r>
          </a:p>
          <a:p>
            <a:pPr marL="777248" lvl="1" indent="-388624" algn="just">
              <a:lnSpc>
                <a:spcPts val="5040"/>
              </a:lnSpc>
              <a:buFont typeface="Arial"/>
              <a:buChar char="•"/>
            </a:pPr>
            <a:r>
              <a:rPr lang="en-US" sz="3600">
                <a:solidFill>
                  <a:srgbClr val="FFFFFF"/>
                </a:solidFill>
                <a:latin typeface="Alice"/>
              </a:rPr>
              <a:t>Despite challenges like the 2004 false advertising lawsuit, Netflix strategically adapted its marketing mix.</a:t>
            </a:r>
          </a:p>
          <a:p>
            <a:pPr marL="777248" lvl="1" indent="-388624" algn="just">
              <a:lnSpc>
                <a:spcPts val="5040"/>
              </a:lnSpc>
              <a:buFont typeface="Arial"/>
              <a:buChar char="•"/>
            </a:pPr>
            <a:r>
              <a:rPr lang="en-US" sz="3600">
                <a:solidFill>
                  <a:srgbClr val="FFFFFF"/>
                </a:solidFill>
                <a:latin typeface="Alice"/>
              </a:rPr>
              <a:t>The company emphasizes product excellence, competitive pricing, and extensive global accessibility.</a:t>
            </a:r>
          </a:p>
          <a:p>
            <a:pPr marL="777248" lvl="1" indent="-388624" algn="just">
              <a:lnSpc>
                <a:spcPts val="5040"/>
              </a:lnSpc>
              <a:buFont typeface="Arial"/>
              <a:buChar char="•"/>
            </a:pPr>
            <a:r>
              <a:rPr lang="en-US" sz="3600">
                <a:solidFill>
                  <a:srgbClr val="FFFFFF"/>
                </a:solidFill>
                <a:latin typeface="Alice"/>
              </a:rPr>
              <a:t>Effective promotion on social media, particularly YouTube, contributes to Netflix's market position.</a:t>
            </a:r>
          </a:p>
          <a:p>
            <a:pPr marL="777248" lvl="1" indent="-388624" algn="just">
              <a:lnSpc>
                <a:spcPts val="5040"/>
              </a:lnSpc>
              <a:buFont typeface="Arial"/>
              <a:buChar char="•"/>
            </a:pPr>
            <a:r>
              <a:rPr lang="en-US" sz="3600">
                <a:solidFill>
                  <a:srgbClr val="FFFFFF"/>
                </a:solidFill>
                <a:latin typeface="Alice"/>
              </a:rPr>
              <a:t>The success of its 4Ps strategies showcases Netflix's commitment to innovation and customer satisfaction, establishing it as a prominent player in the streaming industry.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2171701"/>
            <a:ext cx="18288000" cy="8115299"/>
          </a:xfrm>
          <a:prstGeom prst="rect">
            <a:avLst/>
          </a:prstGeom>
          <a:solidFill>
            <a:srgbClr val="000000"/>
          </a:solidFill>
        </p:spPr>
      </p:sp>
      <p:sp>
        <p:nvSpPr>
          <p:cNvPr id="3" name="Freeform 3"/>
          <p:cNvSpPr/>
          <p:nvPr/>
        </p:nvSpPr>
        <p:spPr>
          <a:xfrm>
            <a:off x="14104321" y="9043245"/>
            <a:ext cx="3516911" cy="959158"/>
          </a:xfrm>
          <a:custGeom>
            <a:avLst/>
            <a:gdLst/>
            <a:ahLst/>
            <a:cxnLst/>
            <a:rect l="l" t="t" r="r" b="b"/>
            <a:pathLst>
              <a:path w="3516911" h="959158">
                <a:moveTo>
                  <a:pt x="0" y="0"/>
                </a:moveTo>
                <a:lnTo>
                  <a:pt x="3516912" y="0"/>
                </a:lnTo>
                <a:lnTo>
                  <a:pt x="3516912" y="959158"/>
                </a:lnTo>
                <a:lnTo>
                  <a:pt x="0" y="95915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7318080" y="689126"/>
            <a:ext cx="3345119" cy="819153"/>
          </a:xfrm>
          <a:prstGeom prst="rect">
            <a:avLst/>
          </a:prstGeom>
        </p:spPr>
        <p:txBody>
          <a:bodyPr lIns="0" tIns="0" rIns="0" bIns="0" rtlCol="0" anchor="t">
            <a:spAutoFit/>
          </a:bodyPr>
          <a:lstStyle/>
          <a:p>
            <a:pPr>
              <a:lnSpc>
                <a:spcPts val="6469"/>
              </a:lnSpc>
            </a:pPr>
            <a:r>
              <a:rPr lang="en-US" sz="5391">
                <a:solidFill>
                  <a:srgbClr val="1C1528"/>
                </a:solidFill>
                <a:latin typeface="Now Bold Bold"/>
              </a:rPr>
              <a:t>HISTORY</a:t>
            </a:r>
          </a:p>
        </p:txBody>
      </p:sp>
      <p:sp>
        <p:nvSpPr>
          <p:cNvPr id="5" name="TextBox 5"/>
          <p:cNvSpPr txBox="1"/>
          <p:nvPr/>
        </p:nvSpPr>
        <p:spPr>
          <a:xfrm>
            <a:off x="666767" y="2765638"/>
            <a:ext cx="16954466" cy="6561412"/>
          </a:xfrm>
          <a:prstGeom prst="rect">
            <a:avLst/>
          </a:prstGeom>
        </p:spPr>
        <p:txBody>
          <a:bodyPr lIns="0" tIns="0" rIns="0" bIns="0" rtlCol="0" anchor="t">
            <a:spAutoFit/>
          </a:bodyPr>
          <a:lstStyle/>
          <a:p>
            <a:pPr marL="804154" lvl="1" indent="-402077">
              <a:lnSpc>
                <a:spcPts val="5214"/>
              </a:lnSpc>
              <a:buFont typeface="Arial"/>
              <a:buChar char="•"/>
            </a:pPr>
            <a:r>
              <a:rPr lang="en-US" sz="3724" dirty="0">
                <a:solidFill>
                  <a:srgbClr val="FFFFFF"/>
                </a:solidFill>
                <a:latin typeface="Alice"/>
              </a:rPr>
              <a:t>Founder :   Reed Hastings, Marc Randolph</a:t>
            </a:r>
            <a:endParaRPr lang="en-US" sz="3724" dirty="0">
              <a:solidFill>
                <a:srgbClr val="FFFFFF"/>
              </a:solidFill>
              <a:latin typeface="Alice"/>
              <a:hlinkClick r:id="rId4" tooltip="https://www.google.com/search?rlz=1C5GCEM_enIN978IN978&amp;sxsrf=APq-WBuqGC-Mpp4cn6rs6b-g8-0YUaARGg:1643808866053&amp;q=Marc+Randolph&amp;stick=H4sIAAAAAAAAAOPgE-LUz9U3MDQvSotX4tVP1zc0TM5LTjYtyI3XUs9OttJPKi3OzEstLoYz4vMLUosSSzLz86zS8kvzUlKLFrHy-iYWJSsEJeal5OcUZOxgZQQAoMeVAVgAAAA&amp;sa=X&amp;ved=2ahUKEwiEiaickeH1AhVDsFYBHcXNCpwQmxMoAnoECCgQBA"/>
            </a:endParaRPr>
          </a:p>
          <a:p>
            <a:pPr marL="804154" lvl="1" indent="-402077">
              <a:lnSpc>
                <a:spcPts val="5214"/>
              </a:lnSpc>
              <a:buFont typeface="Arial"/>
              <a:buChar char="•"/>
            </a:pPr>
            <a:r>
              <a:rPr lang="en-US" sz="3724" dirty="0">
                <a:solidFill>
                  <a:srgbClr val="FFFFFF"/>
                </a:solidFill>
                <a:latin typeface="Alice"/>
              </a:rPr>
              <a:t>Launched as a mail-based rental business (1997 - 2006)</a:t>
            </a:r>
          </a:p>
          <a:p>
            <a:pPr marL="804154" lvl="1" indent="-402077">
              <a:lnSpc>
                <a:spcPts val="5214"/>
              </a:lnSpc>
              <a:buFont typeface="Arial"/>
              <a:buChar char="•"/>
            </a:pPr>
            <a:r>
              <a:rPr lang="en-US" sz="3724" dirty="0">
                <a:solidFill>
                  <a:srgbClr val="FFFFFF"/>
                </a:solidFill>
                <a:latin typeface="Alice"/>
              </a:rPr>
              <a:t>Hastings invested $2.5 million into Netflix.</a:t>
            </a:r>
          </a:p>
          <a:p>
            <a:pPr marL="804154" lvl="1" indent="-402077">
              <a:lnSpc>
                <a:spcPts val="5214"/>
              </a:lnSpc>
              <a:buFont typeface="Arial"/>
              <a:buChar char="•"/>
            </a:pPr>
            <a:r>
              <a:rPr lang="en-US" sz="3724" dirty="0">
                <a:solidFill>
                  <a:srgbClr val="FFFFFF"/>
                </a:solidFill>
                <a:latin typeface="Alice"/>
              </a:rPr>
              <a:t>Initially, Netflix offered a per-rental model for each DVD but introduced a monthly subscription concept in September 1999.</a:t>
            </a:r>
          </a:p>
          <a:p>
            <a:pPr marL="804154" lvl="1" indent="-402077">
              <a:lnSpc>
                <a:spcPts val="5214"/>
              </a:lnSpc>
              <a:buFont typeface="Arial"/>
              <a:buChar char="•"/>
            </a:pPr>
            <a:r>
              <a:rPr lang="en-US" sz="3724" dirty="0">
                <a:solidFill>
                  <a:srgbClr val="FFFFFF"/>
                </a:solidFill>
                <a:latin typeface="Alice"/>
              </a:rPr>
              <a:t> In September 2000, during the dot-com bubble, while Netflix was suffering losses, Hastings and Randolph offered to sell the company to Blockbuster LLC for $50 million.</a:t>
            </a:r>
          </a:p>
          <a:p>
            <a:pPr marL="804154" lvl="1" indent="-402077">
              <a:lnSpc>
                <a:spcPts val="5214"/>
              </a:lnSpc>
              <a:buFont typeface="Arial"/>
              <a:buChar char="•"/>
            </a:pPr>
            <a:r>
              <a:rPr lang="en-US" sz="3724" dirty="0">
                <a:solidFill>
                  <a:srgbClr val="FFFFFF"/>
                </a:solidFill>
                <a:latin typeface="Alice"/>
              </a:rPr>
              <a:t>In 2004, Netflix was sued for false advertising.</a:t>
            </a:r>
          </a:p>
          <a:p>
            <a:pPr algn="ctr">
              <a:lnSpc>
                <a:spcPts val="4608"/>
              </a:lnSpc>
            </a:pPr>
            <a:endParaRPr lang="en-US" sz="3724" dirty="0">
              <a:solidFill>
                <a:srgbClr val="FFFFFF"/>
              </a:solidFill>
              <a:latin typeface="Alic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942334" y="3031584"/>
            <a:ext cx="5025931" cy="5025931"/>
            <a:chOff x="0" y="0"/>
            <a:chExt cx="1913890" cy="1913890"/>
          </a:xfrm>
        </p:grpSpPr>
        <p:sp>
          <p:nvSpPr>
            <p:cNvPr id="3" name="Freeform 3"/>
            <p:cNvSpPr/>
            <p:nvPr/>
          </p:nvSpPr>
          <p:spPr>
            <a:xfrm>
              <a:off x="0" y="0"/>
              <a:ext cx="1913890" cy="1913890"/>
            </a:xfrm>
            <a:custGeom>
              <a:avLst/>
              <a:gdLst/>
              <a:ahLst/>
              <a:cxnLst/>
              <a:rect l="l" t="t" r="r" b="b"/>
              <a:pathLst>
                <a:path w="1913890" h="1913890">
                  <a:moveTo>
                    <a:pt x="1789430" y="59690"/>
                  </a:moveTo>
                  <a:cubicBezTo>
                    <a:pt x="1824990" y="59690"/>
                    <a:pt x="1854200" y="88900"/>
                    <a:pt x="1854200" y="124460"/>
                  </a:cubicBezTo>
                  <a:lnTo>
                    <a:pt x="1854200" y="1789430"/>
                  </a:lnTo>
                  <a:cubicBezTo>
                    <a:pt x="1854200" y="1824990"/>
                    <a:pt x="1824990" y="1854200"/>
                    <a:pt x="1789430" y="1854200"/>
                  </a:cubicBezTo>
                  <a:lnTo>
                    <a:pt x="124460" y="1854200"/>
                  </a:lnTo>
                  <a:cubicBezTo>
                    <a:pt x="88900" y="1854200"/>
                    <a:pt x="59690" y="1824990"/>
                    <a:pt x="59690" y="1789430"/>
                  </a:cubicBezTo>
                  <a:lnTo>
                    <a:pt x="59690" y="124460"/>
                  </a:lnTo>
                  <a:cubicBezTo>
                    <a:pt x="59690" y="88900"/>
                    <a:pt x="88900" y="59690"/>
                    <a:pt x="124460" y="59690"/>
                  </a:cubicBezTo>
                  <a:lnTo>
                    <a:pt x="1789430" y="59690"/>
                  </a:lnTo>
                  <a:moveTo>
                    <a:pt x="1789430" y="0"/>
                  </a:moveTo>
                  <a:lnTo>
                    <a:pt x="124460" y="0"/>
                  </a:lnTo>
                  <a:cubicBezTo>
                    <a:pt x="55880" y="0"/>
                    <a:pt x="0" y="55880"/>
                    <a:pt x="0" y="124460"/>
                  </a:cubicBezTo>
                  <a:lnTo>
                    <a:pt x="0" y="1789430"/>
                  </a:lnTo>
                  <a:cubicBezTo>
                    <a:pt x="0" y="1858010"/>
                    <a:pt x="55880" y="1913890"/>
                    <a:pt x="124460" y="1913890"/>
                  </a:cubicBezTo>
                  <a:lnTo>
                    <a:pt x="1789430" y="1913890"/>
                  </a:lnTo>
                  <a:cubicBezTo>
                    <a:pt x="1858010" y="1913890"/>
                    <a:pt x="1913890" y="1858010"/>
                    <a:pt x="1913890" y="1789430"/>
                  </a:cubicBezTo>
                  <a:lnTo>
                    <a:pt x="1913890" y="124460"/>
                  </a:lnTo>
                  <a:cubicBezTo>
                    <a:pt x="1913890" y="55880"/>
                    <a:pt x="1858010" y="0"/>
                    <a:pt x="1789430" y="0"/>
                  </a:cubicBezTo>
                  <a:close/>
                </a:path>
              </a:pathLst>
            </a:custGeom>
            <a:solidFill>
              <a:srgbClr val="FFFFFF"/>
            </a:solidFill>
          </p:spPr>
        </p:sp>
      </p:grpSp>
      <p:sp>
        <p:nvSpPr>
          <p:cNvPr id="4" name="AutoShape 4"/>
          <p:cNvSpPr/>
          <p:nvPr/>
        </p:nvSpPr>
        <p:spPr>
          <a:xfrm>
            <a:off x="1" y="1866900"/>
            <a:ext cx="18287999" cy="8420100"/>
          </a:xfrm>
          <a:prstGeom prst="rect">
            <a:avLst/>
          </a:prstGeom>
          <a:solidFill>
            <a:srgbClr val="000000"/>
          </a:solidFill>
        </p:spPr>
      </p:sp>
      <p:grpSp>
        <p:nvGrpSpPr>
          <p:cNvPr id="5" name="Group 5"/>
          <p:cNvGrpSpPr/>
          <p:nvPr/>
        </p:nvGrpSpPr>
        <p:grpSpPr>
          <a:xfrm>
            <a:off x="12942334" y="3163846"/>
            <a:ext cx="4893669" cy="4893669"/>
            <a:chOff x="0" y="0"/>
            <a:chExt cx="1913890" cy="1913890"/>
          </a:xfrm>
        </p:grpSpPr>
        <p:sp>
          <p:nvSpPr>
            <p:cNvPr id="6" name="Freeform 6"/>
            <p:cNvSpPr/>
            <p:nvPr/>
          </p:nvSpPr>
          <p:spPr>
            <a:xfrm>
              <a:off x="0" y="0"/>
              <a:ext cx="1913890" cy="1913890"/>
            </a:xfrm>
            <a:custGeom>
              <a:avLst/>
              <a:gdLst/>
              <a:ahLst/>
              <a:cxnLst/>
              <a:rect l="l" t="t" r="r" b="b"/>
              <a:pathLst>
                <a:path w="1913890" h="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50914"/>
            </a:solidFill>
          </p:spPr>
        </p:sp>
      </p:grpSp>
      <p:grpSp>
        <p:nvGrpSpPr>
          <p:cNvPr id="7" name="Group 7"/>
          <p:cNvGrpSpPr/>
          <p:nvPr/>
        </p:nvGrpSpPr>
        <p:grpSpPr>
          <a:xfrm>
            <a:off x="671889" y="3163846"/>
            <a:ext cx="4893669" cy="4893669"/>
            <a:chOff x="0" y="0"/>
            <a:chExt cx="1913890" cy="1913890"/>
          </a:xfrm>
        </p:grpSpPr>
        <p:sp>
          <p:nvSpPr>
            <p:cNvPr id="8" name="Freeform 8"/>
            <p:cNvSpPr/>
            <p:nvPr/>
          </p:nvSpPr>
          <p:spPr>
            <a:xfrm>
              <a:off x="0" y="0"/>
              <a:ext cx="1913890" cy="1913890"/>
            </a:xfrm>
            <a:custGeom>
              <a:avLst/>
              <a:gdLst/>
              <a:ahLst/>
              <a:cxnLst/>
              <a:rect l="l" t="t" r="r" b="b"/>
              <a:pathLst>
                <a:path w="1913890" h="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50914">
                <a:alpha val="97647"/>
              </a:srgbClr>
            </a:solidFill>
          </p:spPr>
        </p:sp>
      </p:grpSp>
      <p:grpSp>
        <p:nvGrpSpPr>
          <p:cNvPr id="9" name="Group 9"/>
          <p:cNvGrpSpPr/>
          <p:nvPr/>
        </p:nvGrpSpPr>
        <p:grpSpPr>
          <a:xfrm>
            <a:off x="671889" y="3117804"/>
            <a:ext cx="5025931" cy="4904768"/>
            <a:chOff x="0" y="0"/>
            <a:chExt cx="1913890" cy="1867751"/>
          </a:xfrm>
        </p:grpSpPr>
        <p:sp>
          <p:nvSpPr>
            <p:cNvPr id="10" name="Freeform 10"/>
            <p:cNvSpPr/>
            <p:nvPr/>
          </p:nvSpPr>
          <p:spPr>
            <a:xfrm>
              <a:off x="0" y="0"/>
              <a:ext cx="1913890" cy="1867751"/>
            </a:xfrm>
            <a:custGeom>
              <a:avLst/>
              <a:gdLst/>
              <a:ahLst/>
              <a:cxnLst/>
              <a:rect l="l" t="t" r="r" b="b"/>
              <a:pathLst>
                <a:path w="1913890" h="1867751">
                  <a:moveTo>
                    <a:pt x="1789430" y="59690"/>
                  </a:moveTo>
                  <a:cubicBezTo>
                    <a:pt x="1824990" y="59690"/>
                    <a:pt x="1854200" y="88900"/>
                    <a:pt x="1854200" y="124460"/>
                  </a:cubicBezTo>
                  <a:lnTo>
                    <a:pt x="1854200" y="1743291"/>
                  </a:lnTo>
                  <a:cubicBezTo>
                    <a:pt x="1854200" y="1778851"/>
                    <a:pt x="1824990" y="1808061"/>
                    <a:pt x="1789430" y="1808061"/>
                  </a:cubicBezTo>
                  <a:lnTo>
                    <a:pt x="124460" y="1808061"/>
                  </a:lnTo>
                  <a:cubicBezTo>
                    <a:pt x="88900" y="1808061"/>
                    <a:pt x="59690" y="1778851"/>
                    <a:pt x="59690" y="1743291"/>
                  </a:cubicBezTo>
                  <a:lnTo>
                    <a:pt x="59690" y="124460"/>
                  </a:lnTo>
                  <a:cubicBezTo>
                    <a:pt x="59690" y="88900"/>
                    <a:pt x="88900" y="59690"/>
                    <a:pt x="124460" y="59690"/>
                  </a:cubicBezTo>
                  <a:lnTo>
                    <a:pt x="1789430" y="59690"/>
                  </a:lnTo>
                  <a:moveTo>
                    <a:pt x="1789430" y="0"/>
                  </a:moveTo>
                  <a:lnTo>
                    <a:pt x="124460" y="0"/>
                  </a:lnTo>
                  <a:cubicBezTo>
                    <a:pt x="55880" y="0"/>
                    <a:pt x="0" y="55880"/>
                    <a:pt x="0" y="124460"/>
                  </a:cubicBezTo>
                  <a:lnTo>
                    <a:pt x="0" y="1743291"/>
                  </a:lnTo>
                  <a:cubicBezTo>
                    <a:pt x="0" y="1811871"/>
                    <a:pt x="55880" y="1867751"/>
                    <a:pt x="124460" y="1867751"/>
                  </a:cubicBezTo>
                  <a:lnTo>
                    <a:pt x="1789430" y="1867751"/>
                  </a:lnTo>
                  <a:cubicBezTo>
                    <a:pt x="1858010" y="1867751"/>
                    <a:pt x="1913890" y="1811871"/>
                    <a:pt x="1913890" y="1743291"/>
                  </a:cubicBezTo>
                  <a:lnTo>
                    <a:pt x="1913890" y="124460"/>
                  </a:lnTo>
                  <a:cubicBezTo>
                    <a:pt x="1913890" y="55880"/>
                    <a:pt x="1858010" y="0"/>
                    <a:pt x="1789430" y="0"/>
                  </a:cubicBezTo>
                  <a:close/>
                </a:path>
              </a:pathLst>
            </a:custGeom>
            <a:solidFill>
              <a:srgbClr val="FFFFFF"/>
            </a:solidFill>
          </p:spPr>
        </p:sp>
      </p:grpSp>
      <p:grpSp>
        <p:nvGrpSpPr>
          <p:cNvPr id="11" name="Group 11"/>
          <p:cNvGrpSpPr/>
          <p:nvPr/>
        </p:nvGrpSpPr>
        <p:grpSpPr>
          <a:xfrm>
            <a:off x="6663827" y="3203171"/>
            <a:ext cx="4893669" cy="4893669"/>
            <a:chOff x="0" y="0"/>
            <a:chExt cx="1913890" cy="1913890"/>
          </a:xfrm>
        </p:grpSpPr>
        <p:sp>
          <p:nvSpPr>
            <p:cNvPr id="12" name="Freeform 12"/>
            <p:cNvSpPr/>
            <p:nvPr/>
          </p:nvSpPr>
          <p:spPr>
            <a:xfrm>
              <a:off x="0" y="0"/>
              <a:ext cx="1913890" cy="1913890"/>
            </a:xfrm>
            <a:custGeom>
              <a:avLst/>
              <a:gdLst/>
              <a:ahLst/>
              <a:cxnLst/>
              <a:rect l="l" t="t" r="r" b="b"/>
              <a:pathLst>
                <a:path w="1913890" h="1913890">
                  <a:moveTo>
                    <a:pt x="1789430" y="1913890"/>
                  </a:moveTo>
                  <a:lnTo>
                    <a:pt x="124460" y="1913890"/>
                  </a:lnTo>
                  <a:cubicBezTo>
                    <a:pt x="55880" y="1913890"/>
                    <a:pt x="0" y="1858010"/>
                    <a:pt x="0" y="1789430"/>
                  </a:cubicBezTo>
                  <a:lnTo>
                    <a:pt x="0" y="124460"/>
                  </a:lnTo>
                  <a:cubicBezTo>
                    <a:pt x="0" y="55880"/>
                    <a:pt x="55880" y="0"/>
                    <a:pt x="124460" y="0"/>
                  </a:cubicBezTo>
                  <a:lnTo>
                    <a:pt x="1789430" y="0"/>
                  </a:lnTo>
                  <a:cubicBezTo>
                    <a:pt x="1858010" y="0"/>
                    <a:pt x="1913890" y="55880"/>
                    <a:pt x="1913890" y="124460"/>
                  </a:cubicBezTo>
                  <a:lnTo>
                    <a:pt x="1913890" y="1789430"/>
                  </a:lnTo>
                  <a:cubicBezTo>
                    <a:pt x="1913890" y="1858010"/>
                    <a:pt x="1858010" y="1913890"/>
                    <a:pt x="1789430" y="1913890"/>
                  </a:cubicBezTo>
                  <a:close/>
                </a:path>
              </a:pathLst>
            </a:custGeom>
            <a:solidFill>
              <a:srgbClr val="E50914"/>
            </a:solidFill>
          </p:spPr>
        </p:sp>
      </p:grpSp>
      <p:sp>
        <p:nvSpPr>
          <p:cNvPr id="13" name="Freeform 13"/>
          <p:cNvSpPr/>
          <p:nvPr/>
        </p:nvSpPr>
        <p:spPr>
          <a:xfrm>
            <a:off x="17663262" y="140788"/>
            <a:ext cx="345482" cy="631279"/>
          </a:xfrm>
          <a:custGeom>
            <a:avLst/>
            <a:gdLst/>
            <a:ahLst/>
            <a:cxnLst/>
            <a:rect l="l" t="t" r="r" b="b"/>
            <a:pathLst>
              <a:path w="345482" h="631279">
                <a:moveTo>
                  <a:pt x="0" y="0"/>
                </a:moveTo>
                <a:lnTo>
                  <a:pt x="345481" y="0"/>
                </a:lnTo>
                <a:lnTo>
                  <a:pt x="345481" y="631279"/>
                </a:lnTo>
                <a:lnTo>
                  <a:pt x="0" y="6312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4" name="Group 14"/>
          <p:cNvGrpSpPr/>
          <p:nvPr/>
        </p:nvGrpSpPr>
        <p:grpSpPr>
          <a:xfrm>
            <a:off x="6621510" y="3137040"/>
            <a:ext cx="5025931" cy="5025931"/>
            <a:chOff x="0" y="0"/>
            <a:chExt cx="1913890" cy="1913890"/>
          </a:xfrm>
        </p:grpSpPr>
        <p:sp>
          <p:nvSpPr>
            <p:cNvPr id="15" name="Freeform 15"/>
            <p:cNvSpPr/>
            <p:nvPr/>
          </p:nvSpPr>
          <p:spPr>
            <a:xfrm>
              <a:off x="0" y="0"/>
              <a:ext cx="1913890" cy="1913890"/>
            </a:xfrm>
            <a:custGeom>
              <a:avLst/>
              <a:gdLst/>
              <a:ahLst/>
              <a:cxnLst/>
              <a:rect l="l" t="t" r="r" b="b"/>
              <a:pathLst>
                <a:path w="1913890" h="1913890">
                  <a:moveTo>
                    <a:pt x="1789430" y="59690"/>
                  </a:moveTo>
                  <a:cubicBezTo>
                    <a:pt x="1824990" y="59690"/>
                    <a:pt x="1854200" y="88900"/>
                    <a:pt x="1854200" y="124460"/>
                  </a:cubicBezTo>
                  <a:lnTo>
                    <a:pt x="1854200" y="1789430"/>
                  </a:lnTo>
                  <a:cubicBezTo>
                    <a:pt x="1854200" y="1824990"/>
                    <a:pt x="1824990" y="1854200"/>
                    <a:pt x="1789430" y="1854200"/>
                  </a:cubicBezTo>
                  <a:lnTo>
                    <a:pt x="124460" y="1854200"/>
                  </a:lnTo>
                  <a:cubicBezTo>
                    <a:pt x="88900" y="1854200"/>
                    <a:pt x="59690" y="1824990"/>
                    <a:pt x="59690" y="1789430"/>
                  </a:cubicBezTo>
                  <a:lnTo>
                    <a:pt x="59690" y="124460"/>
                  </a:lnTo>
                  <a:cubicBezTo>
                    <a:pt x="59690" y="88900"/>
                    <a:pt x="88900" y="59690"/>
                    <a:pt x="124460" y="59690"/>
                  </a:cubicBezTo>
                  <a:lnTo>
                    <a:pt x="1789430" y="59690"/>
                  </a:lnTo>
                  <a:moveTo>
                    <a:pt x="1789430" y="0"/>
                  </a:moveTo>
                  <a:lnTo>
                    <a:pt x="124460" y="0"/>
                  </a:lnTo>
                  <a:cubicBezTo>
                    <a:pt x="55880" y="0"/>
                    <a:pt x="0" y="55880"/>
                    <a:pt x="0" y="124460"/>
                  </a:cubicBezTo>
                  <a:lnTo>
                    <a:pt x="0" y="1789430"/>
                  </a:lnTo>
                  <a:cubicBezTo>
                    <a:pt x="0" y="1858010"/>
                    <a:pt x="55880" y="1913890"/>
                    <a:pt x="124460" y="1913890"/>
                  </a:cubicBezTo>
                  <a:lnTo>
                    <a:pt x="1789430" y="1913890"/>
                  </a:lnTo>
                  <a:cubicBezTo>
                    <a:pt x="1858010" y="1913890"/>
                    <a:pt x="1913890" y="1858010"/>
                    <a:pt x="1913890" y="1789430"/>
                  </a:cubicBezTo>
                  <a:lnTo>
                    <a:pt x="1913890" y="124460"/>
                  </a:lnTo>
                  <a:cubicBezTo>
                    <a:pt x="1913890" y="55880"/>
                    <a:pt x="1858010" y="0"/>
                    <a:pt x="1789430" y="0"/>
                  </a:cubicBezTo>
                  <a:close/>
                </a:path>
              </a:pathLst>
            </a:custGeom>
            <a:solidFill>
              <a:srgbClr val="FFFFFF"/>
            </a:solidFill>
          </p:spPr>
        </p:sp>
      </p:grpSp>
      <p:sp>
        <p:nvSpPr>
          <p:cNvPr id="16" name="TextBox 16"/>
          <p:cNvSpPr txBox="1"/>
          <p:nvPr/>
        </p:nvSpPr>
        <p:spPr>
          <a:xfrm>
            <a:off x="6831962" y="3836876"/>
            <a:ext cx="4593593" cy="3600341"/>
          </a:xfrm>
          <a:prstGeom prst="rect">
            <a:avLst/>
          </a:prstGeom>
        </p:spPr>
        <p:txBody>
          <a:bodyPr lIns="0" tIns="0" rIns="0" bIns="0" rtlCol="0" anchor="t">
            <a:spAutoFit/>
          </a:bodyPr>
          <a:lstStyle/>
          <a:p>
            <a:pPr algn="ctr">
              <a:lnSpc>
                <a:spcPts val="4731"/>
              </a:lnSpc>
            </a:pPr>
            <a:r>
              <a:rPr lang="en-US" sz="3379">
                <a:solidFill>
                  <a:srgbClr val="FFFFFF"/>
                </a:solidFill>
                <a:latin typeface="Alice"/>
              </a:rPr>
              <a:t>In 2011, Netflix became the largest streaming platform in North America. Later it expanded to many cities in 2015.</a:t>
            </a:r>
          </a:p>
        </p:txBody>
      </p:sp>
      <p:sp>
        <p:nvSpPr>
          <p:cNvPr id="17" name="TextBox 17"/>
          <p:cNvSpPr txBox="1"/>
          <p:nvPr/>
        </p:nvSpPr>
        <p:spPr>
          <a:xfrm>
            <a:off x="6261511" y="351653"/>
            <a:ext cx="5734496" cy="896620"/>
          </a:xfrm>
          <a:prstGeom prst="rect">
            <a:avLst/>
          </a:prstGeom>
        </p:spPr>
        <p:txBody>
          <a:bodyPr lIns="0" tIns="0" rIns="0" bIns="0" rtlCol="0" anchor="t">
            <a:spAutoFit/>
          </a:bodyPr>
          <a:lstStyle/>
          <a:p>
            <a:pPr algn="ctr">
              <a:lnSpc>
                <a:spcPts val="7279"/>
              </a:lnSpc>
            </a:pPr>
            <a:r>
              <a:rPr lang="en-US" sz="5199">
                <a:solidFill>
                  <a:srgbClr val="000000"/>
                </a:solidFill>
                <a:latin typeface="Now Bold"/>
              </a:rPr>
              <a:t>Major Milestones</a:t>
            </a:r>
          </a:p>
        </p:txBody>
      </p:sp>
      <p:sp>
        <p:nvSpPr>
          <p:cNvPr id="18" name="TextBox 18"/>
          <p:cNvSpPr txBox="1"/>
          <p:nvPr/>
        </p:nvSpPr>
        <p:spPr>
          <a:xfrm>
            <a:off x="850295" y="4578112"/>
            <a:ext cx="4669120" cy="1866200"/>
          </a:xfrm>
          <a:prstGeom prst="rect">
            <a:avLst/>
          </a:prstGeom>
        </p:spPr>
        <p:txBody>
          <a:bodyPr lIns="0" tIns="0" rIns="0" bIns="0" rtlCol="0" anchor="t">
            <a:spAutoFit/>
          </a:bodyPr>
          <a:lstStyle/>
          <a:p>
            <a:pPr algn="ctr">
              <a:lnSpc>
                <a:spcPts val="4964"/>
              </a:lnSpc>
            </a:pPr>
            <a:r>
              <a:rPr lang="en-US" sz="3545" dirty="0">
                <a:solidFill>
                  <a:srgbClr val="FFFFFF"/>
                </a:solidFill>
                <a:latin typeface="Alice"/>
              </a:rPr>
              <a:t>In 2007, the company launched a streaming media service.</a:t>
            </a:r>
          </a:p>
        </p:txBody>
      </p:sp>
      <p:grpSp>
        <p:nvGrpSpPr>
          <p:cNvPr id="19" name="Group 19"/>
          <p:cNvGrpSpPr/>
          <p:nvPr/>
        </p:nvGrpSpPr>
        <p:grpSpPr>
          <a:xfrm>
            <a:off x="12923284" y="3097715"/>
            <a:ext cx="5025931" cy="5025931"/>
            <a:chOff x="0" y="0"/>
            <a:chExt cx="1913890" cy="1913890"/>
          </a:xfrm>
        </p:grpSpPr>
        <p:sp>
          <p:nvSpPr>
            <p:cNvPr id="20" name="Freeform 20"/>
            <p:cNvSpPr/>
            <p:nvPr/>
          </p:nvSpPr>
          <p:spPr>
            <a:xfrm>
              <a:off x="0" y="0"/>
              <a:ext cx="1913890" cy="1913890"/>
            </a:xfrm>
            <a:custGeom>
              <a:avLst/>
              <a:gdLst/>
              <a:ahLst/>
              <a:cxnLst/>
              <a:rect l="l" t="t" r="r" b="b"/>
              <a:pathLst>
                <a:path w="1913890" h="1913890">
                  <a:moveTo>
                    <a:pt x="1789430" y="59690"/>
                  </a:moveTo>
                  <a:cubicBezTo>
                    <a:pt x="1824990" y="59690"/>
                    <a:pt x="1854200" y="88900"/>
                    <a:pt x="1854200" y="124460"/>
                  </a:cubicBezTo>
                  <a:lnTo>
                    <a:pt x="1854200" y="1789430"/>
                  </a:lnTo>
                  <a:cubicBezTo>
                    <a:pt x="1854200" y="1824990"/>
                    <a:pt x="1824990" y="1854200"/>
                    <a:pt x="1789430" y="1854200"/>
                  </a:cubicBezTo>
                  <a:lnTo>
                    <a:pt x="124460" y="1854200"/>
                  </a:lnTo>
                  <a:cubicBezTo>
                    <a:pt x="88900" y="1854200"/>
                    <a:pt x="59690" y="1824990"/>
                    <a:pt x="59690" y="1789430"/>
                  </a:cubicBezTo>
                  <a:lnTo>
                    <a:pt x="59690" y="124460"/>
                  </a:lnTo>
                  <a:cubicBezTo>
                    <a:pt x="59690" y="88900"/>
                    <a:pt x="88900" y="59690"/>
                    <a:pt x="124460" y="59690"/>
                  </a:cubicBezTo>
                  <a:lnTo>
                    <a:pt x="1789430" y="59690"/>
                  </a:lnTo>
                  <a:moveTo>
                    <a:pt x="1789430" y="0"/>
                  </a:moveTo>
                  <a:lnTo>
                    <a:pt x="124460" y="0"/>
                  </a:lnTo>
                  <a:cubicBezTo>
                    <a:pt x="55880" y="0"/>
                    <a:pt x="0" y="55880"/>
                    <a:pt x="0" y="124460"/>
                  </a:cubicBezTo>
                  <a:lnTo>
                    <a:pt x="0" y="1789430"/>
                  </a:lnTo>
                  <a:cubicBezTo>
                    <a:pt x="0" y="1858010"/>
                    <a:pt x="55880" y="1913890"/>
                    <a:pt x="124460" y="1913890"/>
                  </a:cubicBezTo>
                  <a:lnTo>
                    <a:pt x="1789430" y="1913890"/>
                  </a:lnTo>
                  <a:cubicBezTo>
                    <a:pt x="1858010" y="1913890"/>
                    <a:pt x="1913890" y="1858010"/>
                    <a:pt x="1913890" y="1789430"/>
                  </a:cubicBezTo>
                  <a:lnTo>
                    <a:pt x="1913890" y="124460"/>
                  </a:lnTo>
                  <a:cubicBezTo>
                    <a:pt x="1913890" y="55880"/>
                    <a:pt x="1858010" y="0"/>
                    <a:pt x="1789430" y="0"/>
                  </a:cubicBezTo>
                  <a:close/>
                </a:path>
              </a:pathLst>
            </a:custGeom>
            <a:solidFill>
              <a:srgbClr val="FFFFFF"/>
            </a:solidFill>
          </p:spPr>
        </p:sp>
      </p:grpSp>
      <p:sp>
        <p:nvSpPr>
          <p:cNvPr id="21" name="TextBox 21"/>
          <p:cNvSpPr txBox="1"/>
          <p:nvPr/>
        </p:nvSpPr>
        <p:spPr>
          <a:xfrm>
            <a:off x="13089123" y="4286857"/>
            <a:ext cx="4694252" cy="2491263"/>
          </a:xfrm>
          <a:prstGeom prst="rect">
            <a:avLst/>
          </a:prstGeom>
        </p:spPr>
        <p:txBody>
          <a:bodyPr lIns="0" tIns="0" rIns="0" bIns="0" rtlCol="0" anchor="t">
            <a:spAutoFit/>
          </a:bodyPr>
          <a:lstStyle/>
          <a:p>
            <a:pPr algn="ctr">
              <a:lnSpc>
                <a:spcPts val="4961"/>
              </a:lnSpc>
              <a:spcBef>
                <a:spcPct val="0"/>
              </a:spcBef>
            </a:pPr>
            <a:r>
              <a:rPr lang="en-US" sz="3543">
                <a:solidFill>
                  <a:srgbClr val="FFFFFF"/>
                </a:solidFill>
                <a:latin typeface="Alice"/>
              </a:rPr>
              <a:t>As of December 31, 2021, Netflix had over 221.8 million subscribers worldwide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6270854" y="0"/>
            <a:ext cx="5841541" cy="10287000"/>
          </a:xfrm>
          <a:prstGeom prst="rect">
            <a:avLst/>
          </a:prstGeom>
          <a:solidFill>
            <a:srgbClr val="000000"/>
          </a:solidFill>
        </p:spPr>
      </p:sp>
      <p:sp>
        <p:nvSpPr>
          <p:cNvPr id="3" name="Freeform 3"/>
          <p:cNvSpPr/>
          <p:nvPr/>
        </p:nvSpPr>
        <p:spPr>
          <a:xfrm>
            <a:off x="730258" y="2070793"/>
            <a:ext cx="4708960" cy="2037105"/>
          </a:xfrm>
          <a:custGeom>
            <a:avLst/>
            <a:gdLst/>
            <a:ahLst/>
            <a:cxnLst/>
            <a:rect l="l" t="t" r="r" b="b"/>
            <a:pathLst>
              <a:path w="4708960" h="2037105">
                <a:moveTo>
                  <a:pt x="0" y="0"/>
                </a:moveTo>
                <a:lnTo>
                  <a:pt x="4708959" y="0"/>
                </a:lnTo>
                <a:lnTo>
                  <a:pt x="4708959" y="2037105"/>
                </a:lnTo>
                <a:lnTo>
                  <a:pt x="0" y="2037105"/>
                </a:lnTo>
                <a:lnTo>
                  <a:pt x="0" y="0"/>
                </a:lnTo>
                <a:close/>
              </a:path>
            </a:pathLst>
          </a:custGeom>
          <a:blipFill>
            <a:blip r:embed="rId2"/>
            <a:stretch>
              <a:fillRect/>
            </a:stretch>
          </a:blipFill>
        </p:spPr>
      </p:sp>
      <p:sp>
        <p:nvSpPr>
          <p:cNvPr id="4" name="Freeform 4"/>
          <p:cNvSpPr/>
          <p:nvPr/>
        </p:nvSpPr>
        <p:spPr>
          <a:xfrm>
            <a:off x="543977" y="6239660"/>
            <a:ext cx="5081520" cy="1746773"/>
          </a:xfrm>
          <a:custGeom>
            <a:avLst/>
            <a:gdLst/>
            <a:ahLst/>
            <a:cxnLst/>
            <a:rect l="l" t="t" r="r" b="b"/>
            <a:pathLst>
              <a:path w="5081520" h="1746773">
                <a:moveTo>
                  <a:pt x="0" y="0"/>
                </a:moveTo>
                <a:lnTo>
                  <a:pt x="5081521" y="0"/>
                </a:lnTo>
                <a:lnTo>
                  <a:pt x="5081521" y="1746773"/>
                </a:lnTo>
                <a:lnTo>
                  <a:pt x="0" y="1746773"/>
                </a:lnTo>
                <a:lnTo>
                  <a:pt x="0" y="0"/>
                </a:lnTo>
                <a:close/>
              </a:path>
            </a:pathLst>
          </a:custGeom>
          <a:blipFill>
            <a:blip r:embed="rId3"/>
            <a:stretch>
              <a:fillRect/>
            </a:stretch>
          </a:blipFill>
        </p:spPr>
      </p:sp>
      <p:sp>
        <p:nvSpPr>
          <p:cNvPr id="5" name="Freeform 5"/>
          <p:cNvSpPr/>
          <p:nvPr/>
        </p:nvSpPr>
        <p:spPr>
          <a:xfrm>
            <a:off x="12768124" y="1028700"/>
            <a:ext cx="4491176" cy="2084187"/>
          </a:xfrm>
          <a:custGeom>
            <a:avLst/>
            <a:gdLst/>
            <a:ahLst/>
            <a:cxnLst/>
            <a:rect l="l" t="t" r="r" b="b"/>
            <a:pathLst>
              <a:path w="4491176" h="2084187">
                <a:moveTo>
                  <a:pt x="0" y="0"/>
                </a:moveTo>
                <a:lnTo>
                  <a:pt x="4491176" y="0"/>
                </a:lnTo>
                <a:lnTo>
                  <a:pt x="4491176" y="2084187"/>
                </a:lnTo>
                <a:lnTo>
                  <a:pt x="0" y="2084187"/>
                </a:lnTo>
                <a:lnTo>
                  <a:pt x="0" y="0"/>
                </a:lnTo>
                <a:close/>
              </a:path>
            </a:pathLst>
          </a:custGeom>
          <a:blipFill>
            <a:blip r:embed="rId4"/>
            <a:stretch>
              <a:fillRect/>
            </a:stretch>
          </a:blipFill>
        </p:spPr>
      </p:sp>
      <p:sp>
        <p:nvSpPr>
          <p:cNvPr id="6" name="Freeform 6"/>
          <p:cNvSpPr/>
          <p:nvPr/>
        </p:nvSpPr>
        <p:spPr>
          <a:xfrm>
            <a:off x="13442432" y="4107898"/>
            <a:ext cx="3142560" cy="5701842"/>
          </a:xfrm>
          <a:custGeom>
            <a:avLst/>
            <a:gdLst/>
            <a:ahLst/>
            <a:cxnLst/>
            <a:rect l="l" t="t" r="r" b="b"/>
            <a:pathLst>
              <a:path w="3142560" h="5701842">
                <a:moveTo>
                  <a:pt x="0" y="0"/>
                </a:moveTo>
                <a:lnTo>
                  <a:pt x="3142560" y="0"/>
                </a:lnTo>
                <a:lnTo>
                  <a:pt x="3142560" y="5701842"/>
                </a:lnTo>
                <a:lnTo>
                  <a:pt x="0" y="5701842"/>
                </a:lnTo>
                <a:lnTo>
                  <a:pt x="0" y="0"/>
                </a:lnTo>
                <a:close/>
              </a:path>
            </a:pathLst>
          </a:custGeom>
          <a:blipFill>
            <a:blip r:embed="rId5"/>
            <a:stretch>
              <a:fillRect/>
            </a:stretch>
          </a:blipFill>
        </p:spPr>
      </p:sp>
      <p:sp>
        <p:nvSpPr>
          <p:cNvPr id="7" name="TextBox 7"/>
          <p:cNvSpPr txBox="1"/>
          <p:nvPr/>
        </p:nvSpPr>
        <p:spPr>
          <a:xfrm>
            <a:off x="6964573" y="1423093"/>
            <a:ext cx="4358854" cy="1285875"/>
          </a:xfrm>
          <a:prstGeom prst="rect">
            <a:avLst/>
          </a:prstGeom>
        </p:spPr>
        <p:txBody>
          <a:bodyPr lIns="0" tIns="0" rIns="0" bIns="0" rtlCol="0" anchor="t">
            <a:spAutoFit/>
          </a:bodyPr>
          <a:lstStyle/>
          <a:p>
            <a:pPr algn="ctr">
              <a:lnSpc>
                <a:spcPts val="5040"/>
              </a:lnSpc>
            </a:pPr>
            <a:r>
              <a:rPr lang="en-US" sz="4200">
                <a:solidFill>
                  <a:srgbClr val="FFFFFF"/>
                </a:solidFill>
                <a:latin typeface="Now Bold Bold"/>
              </a:rPr>
              <a:t>NETFLIX LOGO &amp; DESIGNERS</a:t>
            </a:r>
          </a:p>
        </p:txBody>
      </p:sp>
      <p:sp>
        <p:nvSpPr>
          <p:cNvPr id="8" name="TextBox 8"/>
          <p:cNvSpPr txBox="1"/>
          <p:nvPr/>
        </p:nvSpPr>
        <p:spPr>
          <a:xfrm>
            <a:off x="7115363" y="4802836"/>
            <a:ext cx="4057274" cy="396240"/>
          </a:xfrm>
          <a:prstGeom prst="rect">
            <a:avLst/>
          </a:prstGeom>
        </p:spPr>
        <p:txBody>
          <a:bodyPr lIns="0" tIns="0" rIns="0" bIns="0" rtlCol="0" anchor="t">
            <a:spAutoFit/>
          </a:bodyPr>
          <a:lstStyle/>
          <a:p>
            <a:pPr algn="ctr">
              <a:lnSpc>
                <a:spcPts val="3360"/>
              </a:lnSpc>
            </a:pPr>
            <a:r>
              <a:rPr lang="en-US" sz="2400" spc="240">
                <a:solidFill>
                  <a:srgbClr val="FFFFFF"/>
                </a:solidFill>
                <a:latin typeface="Now Thin Bold"/>
              </a:rPr>
              <a:t>FROM 1997 TO 2016</a:t>
            </a:r>
          </a:p>
        </p:txBody>
      </p:sp>
      <p:sp>
        <p:nvSpPr>
          <p:cNvPr id="9" name="TextBox 9"/>
          <p:cNvSpPr txBox="1"/>
          <p:nvPr/>
        </p:nvSpPr>
        <p:spPr>
          <a:xfrm>
            <a:off x="6756764" y="5719222"/>
            <a:ext cx="4774473" cy="1393824"/>
          </a:xfrm>
          <a:prstGeom prst="rect">
            <a:avLst/>
          </a:prstGeom>
        </p:spPr>
        <p:txBody>
          <a:bodyPr lIns="0" tIns="0" rIns="0" bIns="0" rtlCol="0" anchor="t">
            <a:spAutoFit/>
          </a:bodyPr>
          <a:lstStyle/>
          <a:p>
            <a:pPr algn="ctr">
              <a:lnSpc>
                <a:spcPts val="5600"/>
              </a:lnSpc>
            </a:pPr>
            <a:r>
              <a:rPr lang="en-US" sz="4000">
                <a:solidFill>
                  <a:srgbClr val="FFFFFF"/>
                </a:solidFill>
                <a:latin typeface="Alice"/>
              </a:rPr>
              <a:t>Designed by- New York based Gretel</a:t>
            </a:r>
          </a:p>
        </p:txBody>
      </p:sp>
      <p:sp>
        <p:nvSpPr>
          <p:cNvPr id="10" name="TextBox 10"/>
          <p:cNvSpPr txBox="1"/>
          <p:nvPr/>
        </p:nvSpPr>
        <p:spPr>
          <a:xfrm>
            <a:off x="6756764" y="7456805"/>
            <a:ext cx="4774473" cy="1322704"/>
          </a:xfrm>
          <a:prstGeom prst="rect">
            <a:avLst/>
          </a:prstGeom>
        </p:spPr>
        <p:txBody>
          <a:bodyPr lIns="0" tIns="0" rIns="0" bIns="0" rtlCol="0" anchor="t">
            <a:spAutoFit/>
          </a:bodyPr>
          <a:lstStyle/>
          <a:p>
            <a:pPr algn="ctr">
              <a:lnSpc>
                <a:spcPts val="5320"/>
              </a:lnSpc>
              <a:spcBef>
                <a:spcPct val="0"/>
              </a:spcBef>
            </a:pPr>
            <a:r>
              <a:rPr lang="en-US" sz="3800">
                <a:solidFill>
                  <a:srgbClr val="FFFFFF"/>
                </a:solidFill>
                <a:latin typeface="Alice"/>
              </a:rPr>
              <a:t>Graphic Designer - Joe Mason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01952" y="3935265"/>
            <a:ext cx="5721551" cy="5323035"/>
          </a:xfrm>
          <a:custGeom>
            <a:avLst/>
            <a:gdLst/>
            <a:ahLst/>
            <a:cxnLst/>
            <a:rect l="l" t="t" r="r" b="b"/>
            <a:pathLst>
              <a:path w="5721551" h="5323035">
                <a:moveTo>
                  <a:pt x="0" y="0"/>
                </a:moveTo>
                <a:lnTo>
                  <a:pt x="5721551" y="0"/>
                </a:lnTo>
                <a:lnTo>
                  <a:pt x="5721551" y="5323035"/>
                </a:lnTo>
                <a:lnTo>
                  <a:pt x="0" y="5323035"/>
                </a:lnTo>
                <a:lnTo>
                  <a:pt x="0" y="0"/>
                </a:lnTo>
                <a:close/>
              </a:path>
            </a:pathLst>
          </a:custGeom>
          <a:blipFill>
            <a:blip r:embed="rId2"/>
            <a:stretch>
              <a:fillRect l="-50989" t="-22857" r="-53974" b="-14835"/>
            </a:stretch>
          </a:blipFill>
        </p:spPr>
      </p:sp>
      <p:sp>
        <p:nvSpPr>
          <p:cNvPr id="3" name="Freeform 3"/>
          <p:cNvSpPr/>
          <p:nvPr/>
        </p:nvSpPr>
        <p:spPr>
          <a:xfrm>
            <a:off x="7497134" y="1028700"/>
            <a:ext cx="9126697" cy="3664714"/>
          </a:xfrm>
          <a:custGeom>
            <a:avLst/>
            <a:gdLst/>
            <a:ahLst/>
            <a:cxnLst/>
            <a:rect l="l" t="t" r="r" b="b"/>
            <a:pathLst>
              <a:path w="9126697" h="3664714">
                <a:moveTo>
                  <a:pt x="0" y="0"/>
                </a:moveTo>
                <a:lnTo>
                  <a:pt x="9126697" y="0"/>
                </a:lnTo>
                <a:lnTo>
                  <a:pt x="9126697" y="3664714"/>
                </a:lnTo>
                <a:lnTo>
                  <a:pt x="0" y="3664714"/>
                </a:lnTo>
                <a:lnTo>
                  <a:pt x="0" y="0"/>
                </a:lnTo>
                <a:close/>
              </a:path>
            </a:pathLst>
          </a:custGeom>
          <a:blipFill>
            <a:blip r:embed="rId3"/>
            <a:stretch>
              <a:fillRect t="-22480" b="-33171"/>
            </a:stretch>
          </a:blipFill>
        </p:spPr>
      </p:sp>
      <p:sp>
        <p:nvSpPr>
          <p:cNvPr id="4" name="Freeform 4"/>
          <p:cNvSpPr/>
          <p:nvPr/>
        </p:nvSpPr>
        <p:spPr>
          <a:xfrm>
            <a:off x="10259944" y="5143500"/>
            <a:ext cx="5900661" cy="4420032"/>
          </a:xfrm>
          <a:custGeom>
            <a:avLst/>
            <a:gdLst/>
            <a:ahLst/>
            <a:cxnLst/>
            <a:rect l="l" t="t" r="r" b="b"/>
            <a:pathLst>
              <a:path w="5900661" h="4420032">
                <a:moveTo>
                  <a:pt x="0" y="0"/>
                </a:moveTo>
                <a:lnTo>
                  <a:pt x="5900660" y="0"/>
                </a:lnTo>
                <a:lnTo>
                  <a:pt x="5900660" y="4420032"/>
                </a:lnTo>
                <a:lnTo>
                  <a:pt x="0" y="4420032"/>
                </a:lnTo>
                <a:lnTo>
                  <a:pt x="0" y="0"/>
                </a:lnTo>
                <a:close/>
              </a:path>
            </a:pathLst>
          </a:custGeom>
          <a:blipFill>
            <a:blip r:embed="rId4"/>
            <a:stretch>
              <a:fillRect/>
            </a:stretch>
          </a:blipFill>
        </p:spPr>
      </p:sp>
      <p:sp>
        <p:nvSpPr>
          <p:cNvPr id="5" name="TextBox 5"/>
          <p:cNvSpPr txBox="1"/>
          <p:nvPr/>
        </p:nvSpPr>
        <p:spPr>
          <a:xfrm>
            <a:off x="228414" y="494265"/>
            <a:ext cx="6895089" cy="954571"/>
          </a:xfrm>
          <a:prstGeom prst="rect">
            <a:avLst/>
          </a:prstGeom>
        </p:spPr>
        <p:txBody>
          <a:bodyPr lIns="0" tIns="0" rIns="0" bIns="0" rtlCol="0" anchor="t">
            <a:spAutoFit/>
          </a:bodyPr>
          <a:lstStyle/>
          <a:p>
            <a:pPr>
              <a:lnSpc>
                <a:spcPts val="7760"/>
              </a:lnSpc>
            </a:pPr>
            <a:r>
              <a:rPr lang="en-US" sz="5543">
                <a:solidFill>
                  <a:srgbClr val="1C1528"/>
                </a:solidFill>
                <a:latin typeface="Now Bold Bold"/>
              </a:rPr>
              <a:t>COLLABORATIONS</a:t>
            </a:r>
          </a:p>
        </p:txBody>
      </p:sp>
      <p:sp>
        <p:nvSpPr>
          <p:cNvPr id="6" name="TextBox 6"/>
          <p:cNvSpPr txBox="1"/>
          <p:nvPr/>
        </p:nvSpPr>
        <p:spPr>
          <a:xfrm>
            <a:off x="11402542" y="9495442"/>
            <a:ext cx="3615464" cy="791558"/>
          </a:xfrm>
          <a:prstGeom prst="rect">
            <a:avLst/>
          </a:prstGeom>
        </p:spPr>
        <p:txBody>
          <a:bodyPr lIns="0" tIns="0" rIns="0" bIns="0" rtlCol="0" anchor="t">
            <a:spAutoFit/>
          </a:bodyPr>
          <a:lstStyle/>
          <a:p>
            <a:pPr algn="ctr">
              <a:lnSpc>
                <a:spcPts val="6401"/>
              </a:lnSpc>
            </a:pPr>
            <a:r>
              <a:rPr lang="en-US" sz="4572">
                <a:solidFill>
                  <a:srgbClr val="1C1528"/>
                </a:solidFill>
                <a:latin typeface="Open Sans"/>
              </a:rPr>
              <a:t>Netflix X Nike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691195" y="727246"/>
            <a:ext cx="6895089" cy="954571"/>
          </a:xfrm>
          <a:prstGeom prst="rect">
            <a:avLst/>
          </a:prstGeom>
        </p:spPr>
        <p:txBody>
          <a:bodyPr lIns="0" tIns="0" rIns="0" bIns="0" rtlCol="0" anchor="t">
            <a:spAutoFit/>
          </a:bodyPr>
          <a:lstStyle/>
          <a:p>
            <a:pPr algn="ctr">
              <a:lnSpc>
                <a:spcPts val="7760"/>
              </a:lnSpc>
            </a:pPr>
            <a:r>
              <a:rPr lang="en-US" sz="5543">
                <a:solidFill>
                  <a:srgbClr val="1C1528"/>
                </a:solidFill>
                <a:latin typeface="Now Bold Bold"/>
              </a:rPr>
              <a:t>MARKETING MIX</a:t>
            </a:r>
          </a:p>
        </p:txBody>
      </p:sp>
      <p:sp>
        <p:nvSpPr>
          <p:cNvPr id="3" name="AutoShape 3"/>
          <p:cNvSpPr/>
          <p:nvPr/>
        </p:nvSpPr>
        <p:spPr>
          <a:xfrm>
            <a:off x="0" y="2171701"/>
            <a:ext cx="18288000" cy="8115299"/>
          </a:xfrm>
          <a:prstGeom prst="rect">
            <a:avLst/>
          </a:prstGeom>
          <a:solidFill>
            <a:srgbClr val="000000"/>
          </a:solidFill>
        </p:spPr>
      </p:sp>
      <p:sp>
        <p:nvSpPr>
          <p:cNvPr id="4" name="TextBox 4"/>
          <p:cNvSpPr txBox="1"/>
          <p:nvPr/>
        </p:nvSpPr>
        <p:spPr>
          <a:xfrm>
            <a:off x="519610" y="3073828"/>
            <a:ext cx="17248779" cy="2611119"/>
          </a:xfrm>
          <a:prstGeom prst="rect">
            <a:avLst/>
          </a:prstGeom>
        </p:spPr>
        <p:txBody>
          <a:bodyPr lIns="0" tIns="0" rIns="0" bIns="0" rtlCol="0" anchor="t">
            <a:spAutoFit/>
          </a:bodyPr>
          <a:lstStyle/>
          <a:p>
            <a:pPr>
              <a:lnSpc>
                <a:spcPts val="5180"/>
              </a:lnSpc>
              <a:spcBef>
                <a:spcPct val="0"/>
              </a:spcBef>
            </a:pPr>
            <a:r>
              <a:rPr lang="en-US" sz="3700">
                <a:solidFill>
                  <a:srgbClr val="FFFFFF"/>
                </a:solidFill>
                <a:latin typeface="Alice"/>
              </a:rPr>
              <a:t>Netflix has introduced numerous techniques of evolving the marketing mix to raise its sales and produce profits, to its success, and has cut through the competing clutter and reached out to its intended audience by curating a few innovative brand communication strategies over the years.</a:t>
            </a:r>
          </a:p>
        </p:txBody>
      </p:sp>
      <p:sp>
        <p:nvSpPr>
          <p:cNvPr id="5" name="TextBox 5"/>
          <p:cNvSpPr txBox="1"/>
          <p:nvPr/>
        </p:nvSpPr>
        <p:spPr>
          <a:xfrm>
            <a:off x="509090" y="6149077"/>
            <a:ext cx="17259300" cy="3268344"/>
          </a:xfrm>
          <a:prstGeom prst="rect">
            <a:avLst/>
          </a:prstGeom>
        </p:spPr>
        <p:txBody>
          <a:bodyPr lIns="0" tIns="0" rIns="0" bIns="0" rtlCol="0" anchor="t">
            <a:spAutoFit/>
          </a:bodyPr>
          <a:lstStyle/>
          <a:p>
            <a:pPr>
              <a:lnSpc>
                <a:spcPts val="5180"/>
              </a:lnSpc>
              <a:spcBef>
                <a:spcPct val="0"/>
              </a:spcBef>
            </a:pPr>
            <a:r>
              <a:rPr lang="en-US" sz="3700">
                <a:solidFill>
                  <a:srgbClr val="FFFFFF"/>
                </a:solidFill>
                <a:latin typeface="Alice"/>
              </a:rPr>
              <a:t>A marketing mix is a tool that assists the company to build its foundation stronger than ever. This gives a smart way of figuring out the outcomes of the brand through 4Ps strategies.</a:t>
            </a:r>
          </a:p>
          <a:p>
            <a:pPr>
              <a:lnSpc>
                <a:spcPts val="5180"/>
              </a:lnSpc>
              <a:spcBef>
                <a:spcPct val="0"/>
              </a:spcBef>
            </a:pPr>
            <a:endParaRPr lang="en-US" sz="3700">
              <a:solidFill>
                <a:srgbClr val="FFFFFF"/>
              </a:solidFill>
              <a:latin typeface="Alice"/>
            </a:endParaRPr>
          </a:p>
          <a:p>
            <a:pPr>
              <a:lnSpc>
                <a:spcPts val="5180"/>
              </a:lnSpc>
              <a:spcBef>
                <a:spcPct val="0"/>
              </a:spcBef>
            </a:pPr>
            <a:r>
              <a:rPr lang="en-US" sz="3700">
                <a:solidFill>
                  <a:srgbClr val="FFFFFF"/>
                </a:solidFill>
                <a:latin typeface="Alice"/>
              </a:rPr>
              <a:t>4Ps strategies are typically known as Product, Price, Place, and Promotion.</a:t>
            </a:r>
          </a:p>
        </p:txBody>
      </p:sp>
      <p:sp>
        <p:nvSpPr>
          <p:cNvPr id="6" name="Freeform 6"/>
          <p:cNvSpPr/>
          <p:nvPr/>
        </p:nvSpPr>
        <p:spPr>
          <a:xfrm>
            <a:off x="17663262" y="140788"/>
            <a:ext cx="345482" cy="631279"/>
          </a:xfrm>
          <a:custGeom>
            <a:avLst/>
            <a:gdLst/>
            <a:ahLst/>
            <a:cxnLst/>
            <a:rect l="l" t="t" r="r" b="b"/>
            <a:pathLst>
              <a:path w="345482" h="631279">
                <a:moveTo>
                  <a:pt x="0" y="0"/>
                </a:moveTo>
                <a:lnTo>
                  <a:pt x="345481" y="0"/>
                </a:lnTo>
                <a:lnTo>
                  <a:pt x="345481" y="631279"/>
                </a:lnTo>
                <a:lnTo>
                  <a:pt x="0" y="6312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170993" y="475399"/>
            <a:ext cx="5473897" cy="679032"/>
          </a:xfrm>
          <a:prstGeom prst="rect">
            <a:avLst/>
          </a:prstGeom>
        </p:spPr>
        <p:txBody>
          <a:bodyPr wrap="square" lIns="0" tIns="0" rIns="0" bIns="0" rtlCol="0" anchor="t">
            <a:spAutoFit/>
          </a:bodyPr>
          <a:lstStyle/>
          <a:p>
            <a:pPr algn="ctr">
              <a:lnSpc>
                <a:spcPts val="5460"/>
              </a:lnSpc>
              <a:spcBef>
                <a:spcPct val="0"/>
              </a:spcBef>
            </a:pPr>
            <a:r>
              <a:rPr lang="en-US" sz="3900" dirty="0">
                <a:solidFill>
                  <a:srgbClr val="000000"/>
                </a:solidFill>
                <a:latin typeface="Now Bold"/>
              </a:rPr>
              <a:t>Product Strategy</a:t>
            </a:r>
          </a:p>
        </p:txBody>
      </p:sp>
      <p:sp>
        <p:nvSpPr>
          <p:cNvPr id="3" name="AutoShape 3"/>
          <p:cNvSpPr/>
          <p:nvPr/>
        </p:nvSpPr>
        <p:spPr>
          <a:xfrm>
            <a:off x="0" y="5143500"/>
            <a:ext cx="18288000" cy="0"/>
          </a:xfrm>
          <a:prstGeom prst="line">
            <a:avLst/>
          </a:prstGeom>
          <a:ln w="47625" cap="flat">
            <a:solidFill>
              <a:srgbClr val="000000"/>
            </a:solidFill>
            <a:prstDash val="solid"/>
            <a:headEnd type="none" w="sm" len="sm"/>
            <a:tailEnd type="none" w="sm" len="sm"/>
          </a:ln>
        </p:spPr>
      </p:sp>
      <p:sp>
        <p:nvSpPr>
          <p:cNvPr id="4" name="AutoShape 4"/>
          <p:cNvSpPr/>
          <p:nvPr/>
        </p:nvSpPr>
        <p:spPr>
          <a:xfrm rot="5400000">
            <a:off x="4317217" y="5048738"/>
            <a:ext cx="10145101" cy="0"/>
          </a:xfrm>
          <a:prstGeom prst="line">
            <a:avLst/>
          </a:prstGeom>
          <a:ln w="47625" cap="flat">
            <a:solidFill>
              <a:srgbClr val="000000"/>
            </a:solidFill>
            <a:prstDash val="solid"/>
            <a:headEnd type="none" w="sm" len="sm"/>
            <a:tailEnd type="none" w="sm" len="sm"/>
          </a:ln>
        </p:spPr>
      </p:sp>
      <p:sp>
        <p:nvSpPr>
          <p:cNvPr id="5" name="TextBox 5"/>
          <p:cNvSpPr txBox="1"/>
          <p:nvPr/>
        </p:nvSpPr>
        <p:spPr>
          <a:xfrm>
            <a:off x="11360602" y="395704"/>
            <a:ext cx="4862543" cy="679032"/>
          </a:xfrm>
          <a:prstGeom prst="rect">
            <a:avLst/>
          </a:prstGeom>
        </p:spPr>
        <p:txBody>
          <a:bodyPr wrap="square" lIns="0" tIns="0" rIns="0" bIns="0" rtlCol="0" anchor="t">
            <a:spAutoFit/>
          </a:bodyPr>
          <a:lstStyle/>
          <a:p>
            <a:pPr algn="ctr">
              <a:lnSpc>
                <a:spcPts val="5460"/>
              </a:lnSpc>
              <a:spcBef>
                <a:spcPct val="0"/>
              </a:spcBef>
            </a:pPr>
            <a:r>
              <a:rPr lang="en-US" sz="3900" dirty="0">
                <a:solidFill>
                  <a:srgbClr val="000000"/>
                </a:solidFill>
                <a:latin typeface="Now Bold"/>
              </a:rPr>
              <a:t>Price Strategy</a:t>
            </a:r>
          </a:p>
        </p:txBody>
      </p:sp>
      <p:sp>
        <p:nvSpPr>
          <p:cNvPr id="6" name="TextBox 6"/>
          <p:cNvSpPr txBox="1"/>
          <p:nvPr/>
        </p:nvSpPr>
        <p:spPr>
          <a:xfrm>
            <a:off x="2151943" y="5550241"/>
            <a:ext cx="4635696" cy="679032"/>
          </a:xfrm>
          <a:prstGeom prst="rect">
            <a:avLst/>
          </a:prstGeom>
        </p:spPr>
        <p:txBody>
          <a:bodyPr wrap="square" lIns="0" tIns="0" rIns="0" bIns="0" rtlCol="0" anchor="t">
            <a:spAutoFit/>
          </a:bodyPr>
          <a:lstStyle/>
          <a:p>
            <a:pPr algn="ctr">
              <a:lnSpc>
                <a:spcPts val="5460"/>
              </a:lnSpc>
              <a:spcBef>
                <a:spcPct val="0"/>
              </a:spcBef>
            </a:pPr>
            <a:r>
              <a:rPr lang="en-US" sz="3900" dirty="0">
                <a:solidFill>
                  <a:srgbClr val="000000"/>
                </a:solidFill>
                <a:latin typeface="Now Bold"/>
              </a:rPr>
              <a:t>Place Strategy</a:t>
            </a:r>
          </a:p>
        </p:txBody>
      </p:sp>
      <p:sp>
        <p:nvSpPr>
          <p:cNvPr id="7" name="TextBox 7"/>
          <p:cNvSpPr txBox="1"/>
          <p:nvPr/>
        </p:nvSpPr>
        <p:spPr>
          <a:xfrm>
            <a:off x="10962320" y="5550241"/>
            <a:ext cx="5776939" cy="679032"/>
          </a:xfrm>
          <a:prstGeom prst="rect">
            <a:avLst/>
          </a:prstGeom>
        </p:spPr>
        <p:txBody>
          <a:bodyPr wrap="square" lIns="0" tIns="0" rIns="0" bIns="0" rtlCol="0" anchor="t">
            <a:spAutoFit/>
          </a:bodyPr>
          <a:lstStyle/>
          <a:p>
            <a:pPr algn="ctr">
              <a:lnSpc>
                <a:spcPts val="5460"/>
              </a:lnSpc>
              <a:spcBef>
                <a:spcPct val="0"/>
              </a:spcBef>
            </a:pPr>
            <a:r>
              <a:rPr lang="en-US" sz="3900" dirty="0">
                <a:solidFill>
                  <a:srgbClr val="000000"/>
                </a:solidFill>
                <a:latin typeface="Now Bold"/>
              </a:rPr>
              <a:t>Promotional Strategy</a:t>
            </a:r>
          </a:p>
        </p:txBody>
      </p:sp>
      <p:sp>
        <p:nvSpPr>
          <p:cNvPr id="8" name="TextBox 8"/>
          <p:cNvSpPr txBox="1"/>
          <p:nvPr/>
        </p:nvSpPr>
        <p:spPr>
          <a:xfrm>
            <a:off x="0" y="1409092"/>
            <a:ext cx="9144000" cy="3245638"/>
          </a:xfrm>
          <a:prstGeom prst="rect">
            <a:avLst/>
          </a:prstGeom>
        </p:spPr>
        <p:txBody>
          <a:bodyPr lIns="0" tIns="0" rIns="0" bIns="0" rtlCol="0" anchor="t">
            <a:spAutoFit/>
          </a:bodyPr>
          <a:lstStyle/>
          <a:p>
            <a:pPr marL="667988" lvl="1" indent="-333994" algn="just">
              <a:lnSpc>
                <a:spcPts val="4331"/>
              </a:lnSpc>
              <a:buFont typeface="Arial"/>
              <a:buChar char="•"/>
            </a:pPr>
            <a:r>
              <a:rPr lang="en-US" sz="3093" dirty="0">
                <a:solidFill>
                  <a:srgbClr val="000000"/>
                </a:solidFill>
                <a:latin typeface="Alice"/>
              </a:rPr>
              <a:t>It is a website where you can register and pay to watch TV shows, movies, documentaries, and many more. </a:t>
            </a:r>
          </a:p>
          <a:p>
            <a:pPr marL="667988" lvl="1" indent="-333994" algn="just">
              <a:lnSpc>
                <a:spcPts val="4331"/>
              </a:lnSpc>
              <a:buFont typeface="Arial"/>
              <a:buChar char="•"/>
            </a:pPr>
            <a:r>
              <a:rPr lang="en-US" sz="3093" dirty="0">
                <a:solidFill>
                  <a:srgbClr val="000000"/>
                </a:solidFill>
                <a:latin typeface="Alice"/>
              </a:rPr>
              <a:t>The coolest part of Netflix is, there are no commercials while you are enjoying the content.</a:t>
            </a:r>
          </a:p>
        </p:txBody>
      </p:sp>
      <p:sp>
        <p:nvSpPr>
          <p:cNvPr id="9" name="TextBox 9"/>
          <p:cNvSpPr txBox="1"/>
          <p:nvPr/>
        </p:nvSpPr>
        <p:spPr>
          <a:xfrm>
            <a:off x="9413580" y="6428301"/>
            <a:ext cx="8645814" cy="3245739"/>
          </a:xfrm>
          <a:prstGeom prst="rect">
            <a:avLst/>
          </a:prstGeom>
        </p:spPr>
        <p:txBody>
          <a:bodyPr wrap="square" lIns="0" tIns="0" rIns="0" bIns="0" rtlCol="0" anchor="t">
            <a:spAutoFit/>
          </a:bodyPr>
          <a:lstStyle/>
          <a:p>
            <a:pPr marL="667131" lvl="1" indent="-333566" algn="just">
              <a:lnSpc>
                <a:spcPts val="4326"/>
              </a:lnSpc>
              <a:buFont typeface="Arial"/>
              <a:buChar char="•"/>
            </a:pPr>
            <a:r>
              <a:rPr lang="en-US" sz="3090" dirty="0">
                <a:solidFill>
                  <a:srgbClr val="000000"/>
                </a:solidFill>
                <a:latin typeface="Alice"/>
              </a:rPr>
              <a:t>The online streaming network has been constantly promoting and advertising its services in different ways.</a:t>
            </a:r>
          </a:p>
          <a:p>
            <a:pPr marL="667131" lvl="1" indent="-333566" algn="just">
              <a:lnSpc>
                <a:spcPts val="4326"/>
              </a:lnSpc>
              <a:buFont typeface="Arial"/>
              <a:buChar char="•"/>
            </a:pPr>
            <a:r>
              <a:rPr lang="en-US" sz="3090" dirty="0">
                <a:solidFill>
                  <a:srgbClr val="000000"/>
                </a:solidFill>
                <a:latin typeface="Alice"/>
              </a:rPr>
              <a:t>Primarily, the fundamental source of the promotion is social media websites including YouTube.</a:t>
            </a:r>
          </a:p>
        </p:txBody>
      </p:sp>
      <p:sp>
        <p:nvSpPr>
          <p:cNvPr id="10" name="TextBox 10"/>
          <p:cNvSpPr txBox="1"/>
          <p:nvPr/>
        </p:nvSpPr>
        <p:spPr>
          <a:xfrm>
            <a:off x="9389768" y="1680504"/>
            <a:ext cx="8645814" cy="2702814"/>
          </a:xfrm>
          <a:prstGeom prst="rect">
            <a:avLst/>
          </a:prstGeom>
        </p:spPr>
        <p:txBody>
          <a:bodyPr wrap="square" lIns="0" tIns="0" rIns="0" bIns="0" rtlCol="0" anchor="t">
            <a:spAutoFit/>
          </a:bodyPr>
          <a:lstStyle/>
          <a:p>
            <a:pPr marL="667131" lvl="1" indent="-333566" algn="just">
              <a:lnSpc>
                <a:spcPts val="4326"/>
              </a:lnSpc>
              <a:buFont typeface="Arial"/>
              <a:buChar char="•"/>
            </a:pPr>
            <a:r>
              <a:rPr lang="en-US" sz="3090" dirty="0">
                <a:solidFill>
                  <a:srgbClr val="000000"/>
                </a:solidFill>
                <a:latin typeface="Alice"/>
              </a:rPr>
              <a:t>Netflix is available in India with three different plans:</a:t>
            </a:r>
          </a:p>
          <a:p>
            <a:pPr marL="667131" lvl="1" indent="-333566" algn="just">
              <a:lnSpc>
                <a:spcPts val="4326"/>
              </a:lnSpc>
              <a:buFont typeface="Arial"/>
              <a:buChar char="•"/>
            </a:pPr>
            <a:r>
              <a:rPr lang="en-US" sz="3090" dirty="0">
                <a:solidFill>
                  <a:srgbClr val="000000"/>
                </a:solidFill>
                <a:latin typeface="Alice"/>
              </a:rPr>
              <a:t> Basic plan -Rs 500 per month</a:t>
            </a:r>
          </a:p>
          <a:p>
            <a:pPr marL="667131" lvl="1" indent="-333566" algn="just">
              <a:lnSpc>
                <a:spcPts val="4326"/>
              </a:lnSpc>
              <a:buFont typeface="Arial"/>
              <a:buChar char="•"/>
            </a:pPr>
            <a:r>
              <a:rPr lang="en-US" sz="3090" dirty="0">
                <a:solidFill>
                  <a:srgbClr val="000000"/>
                </a:solidFill>
                <a:latin typeface="Alice"/>
              </a:rPr>
              <a:t>Standard plan - Rs 650 per month</a:t>
            </a:r>
          </a:p>
          <a:p>
            <a:pPr marL="667131" lvl="1" indent="-333566" algn="just">
              <a:lnSpc>
                <a:spcPts val="4326"/>
              </a:lnSpc>
              <a:buFont typeface="Arial"/>
              <a:buChar char="•"/>
            </a:pPr>
            <a:r>
              <a:rPr lang="en-US" sz="3090" dirty="0">
                <a:solidFill>
                  <a:srgbClr val="000000"/>
                </a:solidFill>
                <a:latin typeface="Alice"/>
              </a:rPr>
              <a:t> Premium plan- Rs 800 per month.</a:t>
            </a:r>
          </a:p>
        </p:txBody>
      </p:sp>
      <p:sp>
        <p:nvSpPr>
          <p:cNvPr id="11" name="TextBox 11"/>
          <p:cNvSpPr txBox="1"/>
          <p:nvPr/>
        </p:nvSpPr>
        <p:spPr>
          <a:xfrm>
            <a:off x="154287" y="6428301"/>
            <a:ext cx="8762997" cy="2165208"/>
          </a:xfrm>
          <a:prstGeom prst="rect">
            <a:avLst/>
          </a:prstGeom>
        </p:spPr>
        <p:txBody>
          <a:bodyPr wrap="square" lIns="0" tIns="0" rIns="0" bIns="0" rtlCol="0" anchor="t">
            <a:spAutoFit/>
          </a:bodyPr>
          <a:lstStyle/>
          <a:p>
            <a:pPr marL="667131" lvl="1" indent="-333566" algn="just">
              <a:lnSpc>
                <a:spcPts val="4326"/>
              </a:lnSpc>
              <a:buFont typeface="Arial"/>
              <a:buChar char="•"/>
            </a:pPr>
            <a:r>
              <a:rPr lang="en-US" sz="3090" dirty="0">
                <a:solidFill>
                  <a:srgbClr val="000000"/>
                </a:solidFill>
                <a:latin typeface="Alice"/>
              </a:rPr>
              <a:t>The content provided by the brand is available in more than 190 countries. </a:t>
            </a:r>
          </a:p>
          <a:p>
            <a:pPr marL="667131" lvl="1" indent="-333566" algn="just">
              <a:lnSpc>
                <a:spcPts val="4326"/>
              </a:lnSpc>
              <a:buFont typeface="Arial"/>
              <a:buChar char="•"/>
            </a:pPr>
            <a:r>
              <a:rPr lang="en-US" sz="3090" dirty="0">
                <a:solidFill>
                  <a:srgbClr val="000000"/>
                </a:solidFill>
                <a:latin typeface="Alice"/>
              </a:rPr>
              <a:t>Its services are accessible through Smart TVs, tablets, and smartphones with the internet.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2117021"/>
            <a:ext cx="18288000" cy="7942335"/>
          </a:xfrm>
          <a:prstGeom prst="rect">
            <a:avLst/>
          </a:prstGeom>
          <a:solidFill>
            <a:srgbClr val="000000"/>
          </a:solidFill>
        </p:spPr>
      </p:sp>
      <p:sp>
        <p:nvSpPr>
          <p:cNvPr id="3" name="Freeform 3"/>
          <p:cNvSpPr/>
          <p:nvPr/>
        </p:nvSpPr>
        <p:spPr>
          <a:xfrm>
            <a:off x="5185213" y="4086653"/>
            <a:ext cx="7917574" cy="4458358"/>
          </a:xfrm>
          <a:custGeom>
            <a:avLst/>
            <a:gdLst/>
            <a:ahLst/>
            <a:cxnLst/>
            <a:rect l="l" t="t" r="r" b="b"/>
            <a:pathLst>
              <a:path w="7917574" h="4458358">
                <a:moveTo>
                  <a:pt x="0" y="0"/>
                </a:moveTo>
                <a:lnTo>
                  <a:pt x="7917574" y="0"/>
                </a:lnTo>
                <a:lnTo>
                  <a:pt x="7917574" y="4458359"/>
                </a:lnTo>
                <a:lnTo>
                  <a:pt x="0" y="4458359"/>
                </a:lnTo>
                <a:lnTo>
                  <a:pt x="0" y="0"/>
                </a:lnTo>
                <a:close/>
              </a:path>
            </a:pathLst>
          </a:custGeom>
          <a:blipFill>
            <a:blip r:embed="rId2"/>
            <a:stretch>
              <a:fillRect/>
            </a:stretch>
          </a:blipFill>
        </p:spPr>
      </p:sp>
      <p:sp>
        <p:nvSpPr>
          <p:cNvPr id="4" name="TextBox 4"/>
          <p:cNvSpPr txBox="1"/>
          <p:nvPr/>
        </p:nvSpPr>
        <p:spPr>
          <a:xfrm>
            <a:off x="2035814" y="323781"/>
            <a:ext cx="14216371" cy="896620"/>
          </a:xfrm>
          <a:prstGeom prst="rect">
            <a:avLst/>
          </a:prstGeom>
        </p:spPr>
        <p:txBody>
          <a:bodyPr wrap="square" lIns="0" tIns="0" rIns="0" bIns="0" rtlCol="0" anchor="t">
            <a:spAutoFit/>
          </a:bodyPr>
          <a:lstStyle/>
          <a:p>
            <a:pPr algn="ctr">
              <a:lnSpc>
                <a:spcPts val="7279"/>
              </a:lnSpc>
            </a:pPr>
            <a:r>
              <a:rPr lang="en-US" sz="5199" dirty="0">
                <a:solidFill>
                  <a:srgbClr val="000000"/>
                </a:solidFill>
                <a:latin typeface="Alice Bold"/>
              </a:rPr>
              <a:t>Marketing and sales promotion techniques</a:t>
            </a:r>
          </a:p>
        </p:txBody>
      </p:sp>
      <p:sp>
        <p:nvSpPr>
          <p:cNvPr id="5" name="TextBox 5"/>
          <p:cNvSpPr txBox="1"/>
          <p:nvPr/>
        </p:nvSpPr>
        <p:spPr>
          <a:xfrm>
            <a:off x="5848768" y="1220401"/>
            <a:ext cx="5918483" cy="738504"/>
          </a:xfrm>
          <a:prstGeom prst="rect">
            <a:avLst/>
          </a:prstGeom>
        </p:spPr>
        <p:txBody>
          <a:bodyPr lIns="0" tIns="0" rIns="0" bIns="0" rtlCol="0" anchor="t">
            <a:spAutoFit/>
          </a:bodyPr>
          <a:lstStyle/>
          <a:p>
            <a:pPr algn="ctr">
              <a:lnSpc>
                <a:spcPts val="6020"/>
              </a:lnSpc>
            </a:pPr>
            <a:r>
              <a:rPr lang="en-US" sz="4300" dirty="0">
                <a:solidFill>
                  <a:srgbClr val="000000"/>
                </a:solidFill>
                <a:latin typeface="Alegreya"/>
              </a:rPr>
              <a:t>Coupons and discounts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2344665"/>
            <a:ext cx="18288000" cy="7942335"/>
          </a:xfrm>
          <a:prstGeom prst="rect">
            <a:avLst/>
          </a:prstGeom>
          <a:solidFill>
            <a:srgbClr val="000000"/>
          </a:solidFill>
        </p:spPr>
      </p:sp>
      <p:sp>
        <p:nvSpPr>
          <p:cNvPr id="3" name="Freeform 3"/>
          <p:cNvSpPr/>
          <p:nvPr/>
        </p:nvSpPr>
        <p:spPr>
          <a:xfrm>
            <a:off x="3573707" y="3005918"/>
            <a:ext cx="11140586" cy="5392044"/>
          </a:xfrm>
          <a:custGeom>
            <a:avLst/>
            <a:gdLst/>
            <a:ahLst/>
            <a:cxnLst/>
            <a:rect l="l" t="t" r="r" b="b"/>
            <a:pathLst>
              <a:path w="11140586" h="5392044">
                <a:moveTo>
                  <a:pt x="0" y="0"/>
                </a:moveTo>
                <a:lnTo>
                  <a:pt x="11140586" y="0"/>
                </a:lnTo>
                <a:lnTo>
                  <a:pt x="11140586" y="5392044"/>
                </a:lnTo>
                <a:lnTo>
                  <a:pt x="0" y="5392044"/>
                </a:lnTo>
                <a:lnTo>
                  <a:pt x="0" y="0"/>
                </a:lnTo>
                <a:close/>
              </a:path>
            </a:pathLst>
          </a:custGeom>
          <a:blipFill>
            <a:blip r:embed="rId2"/>
            <a:stretch>
              <a:fillRect/>
            </a:stretch>
          </a:blipFill>
        </p:spPr>
      </p:sp>
      <p:sp>
        <p:nvSpPr>
          <p:cNvPr id="4" name="TextBox 4"/>
          <p:cNvSpPr txBox="1"/>
          <p:nvPr/>
        </p:nvSpPr>
        <p:spPr>
          <a:xfrm>
            <a:off x="2490479" y="364611"/>
            <a:ext cx="13318286" cy="896620"/>
          </a:xfrm>
          <a:prstGeom prst="rect">
            <a:avLst/>
          </a:prstGeom>
        </p:spPr>
        <p:txBody>
          <a:bodyPr wrap="square" lIns="0" tIns="0" rIns="0" bIns="0" rtlCol="0" anchor="t">
            <a:spAutoFit/>
          </a:bodyPr>
          <a:lstStyle/>
          <a:p>
            <a:pPr algn="ctr">
              <a:lnSpc>
                <a:spcPts val="7279"/>
              </a:lnSpc>
            </a:pPr>
            <a:r>
              <a:rPr lang="en-US" sz="5199" dirty="0">
                <a:solidFill>
                  <a:srgbClr val="000000"/>
                </a:solidFill>
                <a:latin typeface="Alice Bold"/>
              </a:rPr>
              <a:t>Marketing and sales promotion techniques</a:t>
            </a:r>
          </a:p>
        </p:txBody>
      </p:sp>
      <p:sp>
        <p:nvSpPr>
          <p:cNvPr id="5" name="TextBox 5"/>
          <p:cNvSpPr txBox="1"/>
          <p:nvPr/>
        </p:nvSpPr>
        <p:spPr>
          <a:xfrm>
            <a:off x="6553200" y="1205352"/>
            <a:ext cx="4564484" cy="896620"/>
          </a:xfrm>
          <a:prstGeom prst="rect">
            <a:avLst/>
          </a:prstGeom>
        </p:spPr>
        <p:txBody>
          <a:bodyPr lIns="0" tIns="0" rIns="0" bIns="0" rtlCol="0" anchor="t">
            <a:spAutoFit/>
          </a:bodyPr>
          <a:lstStyle/>
          <a:p>
            <a:pPr algn="ctr">
              <a:lnSpc>
                <a:spcPts val="7279"/>
              </a:lnSpc>
            </a:pPr>
            <a:r>
              <a:rPr lang="en-US" sz="5199" dirty="0">
                <a:solidFill>
                  <a:srgbClr val="000000"/>
                </a:solidFill>
                <a:latin typeface="Alegreya"/>
              </a:rPr>
              <a:t>Product Samples</a:t>
            </a:r>
          </a:p>
        </p:txBody>
      </p:sp>
      <p:sp>
        <p:nvSpPr>
          <p:cNvPr id="6" name="TextBox 6"/>
          <p:cNvSpPr txBox="1"/>
          <p:nvPr/>
        </p:nvSpPr>
        <p:spPr>
          <a:xfrm>
            <a:off x="2471429" y="8545830"/>
            <a:ext cx="13318286" cy="1348739"/>
          </a:xfrm>
          <a:prstGeom prst="rect">
            <a:avLst/>
          </a:prstGeom>
        </p:spPr>
        <p:txBody>
          <a:bodyPr lIns="0" tIns="0" rIns="0" bIns="0" rtlCol="0" anchor="t">
            <a:spAutoFit/>
          </a:bodyPr>
          <a:lstStyle/>
          <a:p>
            <a:pPr algn="ctr">
              <a:lnSpc>
                <a:spcPts val="5460"/>
              </a:lnSpc>
              <a:spcBef>
                <a:spcPct val="0"/>
              </a:spcBef>
            </a:pPr>
            <a:r>
              <a:rPr lang="en-US" sz="3900">
                <a:solidFill>
                  <a:srgbClr val="FFFFFF"/>
                </a:solidFill>
                <a:latin typeface="Alice"/>
              </a:rPr>
              <a:t>NETFLIX TEASES POTENTIAL SUBSCRIBERS WITH A TASTE OF POPULAR SHOWS FOR FREE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534</Words>
  <Application>Microsoft Macintosh PowerPoint</Application>
  <PresentationFormat>Custom</PresentationFormat>
  <Paragraphs>49</Paragraphs>
  <Slides>10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Open Sans</vt:lpstr>
      <vt:lpstr>Alegreya</vt:lpstr>
      <vt:lpstr>Alice</vt:lpstr>
      <vt:lpstr>Calibri</vt:lpstr>
      <vt:lpstr>Now Bold</vt:lpstr>
      <vt:lpstr>Arial</vt:lpstr>
      <vt:lpstr>Alice Bold</vt:lpstr>
      <vt:lpstr>Now Bold Bold</vt:lpstr>
      <vt:lpstr>Now Thin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Netflix &amp; Adidas</dc:title>
  <cp:lastModifiedBy>Gresha Shah</cp:lastModifiedBy>
  <cp:revision>2</cp:revision>
  <dcterms:created xsi:type="dcterms:W3CDTF">2006-08-16T00:00:00Z</dcterms:created>
  <dcterms:modified xsi:type="dcterms:W3CDTF">2024-02-20T03:49:19Z</dcterms:modified>
  <dc:identifier>DAE3NakVVVM</dc:identifier>
</cp:coreProperties>
</file>

<file path=docProps/thumbnail.jpeg>
</file>